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handoutMasterIdLst>
    <p:handoutMasterId r:id="rId18"/>
  </p:handoutMasterIdLst>
  <p:sldIdLst>
    <p:sldId id="259" r:id="rId2"/>
    <p:sldId id="277" r:id="rId3"/>
    <p:sldId id="289" r:id="rId4"/>
    <p:sldId id="279" r:id="rId5"/>
    <p:sldId id="281" r:id="rId6"/>
    <p:sldId id="288" r:id="rId7"/>
    <p:sldId id="282" r:id="rId8"/>
    <p:sldId id="284" r:id="rId9"/>
    <p:sldId id="290" r:id="rId10"/>
    <p:sldId id="283" r:id="rId11"/>
    <p:sldId id="285" r:id="rId12"/>
    <p:sldId id="280" r:id="rId13"/>
    <p:sldId id="287" r:id="rId14"/>
    <p:sldId id="286" r:id="rId15"/>
    <p:sldId id="27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415" userDrawn="1">
          <p15:clr>
            <a:srgbClr val="A4A3A4"/>
          </p15:clr>
        </p15:guide>
        <p15:guide id="4" pos="72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7"/>
    <a:srgbClr val="002E5F"/>
    <a:srgbClr val="008BCB"/>
    <a:srgbClr val="4A4A4A"/>
    <a:srgbClr val="CB268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7425EE-9C8D-4D95-A3AA-AFC36561F5C6}" v="5" dt="2025-08-17T20:43:26.6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112" d="100"/>
          <a:sy n="112" d="100"/>
        </p:scale>
        <p:origin x="552" y="102"/>
      </p:cViewPr>
      <p:guideLst>
        <p:guide orient="horz" pos="2160"/>
        <p:guide pos="3840"/>
        <p:guide pos="415"/>
        <p:guide pos="7267"/>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showGuides="1">
      <p:cViewPr varScale="1">
        <p:scale>
          <a:sx n="122" d="100"/>
          <a:sy n="122" d="100"/>
        </p:scale>
        <p:origin x="5000"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e Skupski" userId="d0efa270-ca72-4e98-a811-db50038979ad" providerId="ADAL" clId="{7F7425EE-9C8D-4D95-A3AA-AFC36561F5C6}"/>
    <pc:docChg chg="custSel modSld">
      <pc:chgData name="Dave Skupski" userId="d0efa270-ca72-4e98-a811-db50038979ad" providerId="ADAL" clId="{7F7425EE-9C8D-4D95-A3AA-AFC36561F5C6}" dt="2025-08-17T21:17:12.955" v="945" actId="20577"/>
      <pc:docMkLst>
        <pc:docMk/>
      </pc:docMkLst>
      <pc:sldChg chg="addSp delSp modSp">
        <pc:chgData name="Dave Skupski" userId="d0efa270-ca72-4e98-a811-db50038979ad" providerId="ADAL" clId="{7F7425EE-9C8D-4D95-A3AA-AFC36561F5C6}" dt="2025-08-17T20:43:26.619" v="4" actId="14100"/>
        <pc:sldMkLst>
          <pc:docMk/>
          <pc:sldMk cId="3358563344" sldId="259"/>
        </pc:sldMkLst>
        <pc:picChg chg="add mod">
          <ac:chgData name="Dave Skupski" userId="d0efa270-ca72-4e98-a811-db50038979ad" providerId="ADAL" clId="{7F7425EE-9C8D-4D95-A3AA-AFC36561F5C6}" dt="2025-08-17T20:43:26.619" v="4" actId="14100"/>
          <ac:picMkLst>
            <pc:docMk/>
            <pc:sldMk cId="3358563344" sldId="259"/>
            <ac:picMk id="3" creationId="{0E2BBCE1-5985-E698-7EF5-BCC2206EBDF3}"/>
          </ac:picMkLst>
        </pc:picChg>
        <pc:picChg chg="del">
          <ac:chgData name="Dave Skupski" userId="d0efa270-ca72-4e98-a811-db50038979ad" providerId="ADAL" clId="{7F7425EE-9C8D-4D95-A3AA-AFC36561F5C6}" dt="2025-08-17T20:43:10.507" v="0" actId="478"/>
          <ac:picMkLst>
            <pc:docMk/>
            <pc:sldMk cId="3358563344" sldId="259"/>
            <ac:picMk id="1026" creationId="{44C3BFE0-0941-9D87-383D-6F86747E5151}"/>
          </ac:picMkLst>
        </pc:picChg>
      </pc:sldChg>
      <pc:sldChg chg="modSp mod">
        <pc:chgData name="Dave Skupski" userId="d0efa270-ca72-4e98-a811-db50038979ad" providerId="ADAL" clId="{7F7425EE-9C8D-4D95-A3AA-AFC36561F5C6}" dt="2025-08-17T21:17:12.955" v="945" actId="20577"/>
        <pc:sldMkLst>
          <pc:docMk/>
          <pc:sldMk cId="1411141562" sldId="277"/>
        </pc:sldMkLst>
        <pc:spChg chg="mod">
          <ac:chgData name="Dave Skupski" userId="d0efa270-ca72-4e98-a811-db50038979ad" providerId="ADAL" clId="{7F7425EE-9C8D-4D95-A3AA-AFC36561F5C6}" dt="2025-08-17T21:17:12.955" v="945" actId="20577"/>
          <ac:spMkLst>
            <pc:docMk/>
            <pc:sldMk cId="1411141562" sldId="277"/>
            <ac:spMk id="3" creationId="{DED97E88-CDEB-05EC-BFA1-548D37E44E19}"/>
          </ac:spMkLst>
        </pc:spChg>
      </pc:sldChg>
      <pc:sldChg chg="modSp mod">
        <pc:chgData name="Dave Skupski" userId="d0efa270-ca72-4e98-a811-db50038979ad" providerId="ADAL" clId="{7F7425EE-9C8D-4D95-A3AA-AFC36561F5C6}" dt="2025-08-17T20:50:56.846" v="306" actId="20577"/>
        <pc:sldMkLst>
          <pc:docMk/>
          <pc:sldMk cId="2225346911" sldId="279"/>
        </pc:sldMkLst>
        <pc:spChg chg="mod">
          <ac:chgData name="Dave Skupski" userId="d0efa270-ca72-4e98-a811-db50038979ad" providerId="ADAL" clId="{7F7425EE-9C8D-4D95-A3AA-AFC36561F5C6}" dt="2025-08-17T20:50:56.846" v="306" actId="20577"/>
          <ac:spMkLst>
            <pc:docMk/>
            <pc:sldMk cId="2225346911" sldId="279"/>
            <ac:spMk id="3" creationId="{DED97E88-CDEB-05EC-BFA1-548D37E44E19}"/>
          </ac:spMkLst>
        </pc:spChg>
      </pc:sldChg>
      <pc:sldChg chg="modSp mod">
        <pc:chgData name="Dave Skupski" userId="d0efa270-ca72-4e98-a811-db50038979ad" providerId="ADAL" clId="{7F7425EE-9C8D-4D95-A3AA-AFC36561F5C6}" dt="2025-08-17T20:55:04.981" v="565" actId="20577"/>
        <pc:sldMkLst>
          <pc:docMk/>
          <pc:sldMk cId="2868472436" sldId="280"/>
        </pc:sldMkLst>
        <pc:spChg chg="mod">
          <ac:chgData name="Dave Skupski" userId="d0efa270-ca72-4e98-a811-db50038979ad" providerId="ADAL" clId="{7F7425EE-9C8D-4D95-A3AA-AFC36561F5C6}" dt="2025-08-17T20:55:04.981" v="565" actId="20577"/>
          <ac:spMkLst>
            <pc:docMk/>
            <pc:sldMk cId="2868472436" sldId="280"/>
            <ac:spMk id="3" creationId="{DED97E88-CDEB-05EC-BFA1-548D37E44E19}"/>
          </ac:spMkLst>
        </pc:spChg>
      </pc:sldChg>
      <pc:sldChg chg="modSp mod">
        <pc:chgData name="Dave Skupski" userId="d0efa270-ca72-4e98-a811-db50038979ad" providerId="ADAL" clId="{7F7425EE-9C8D-4D95-A3AA-AFC36561F5C6}" dt="2025-08-17T20:51:58.077" v="458" actId="20577"/>
        <pc:sldMkLst>
          <pc:docMk/>
          <pc:sldMk cId="55156246" sldId="281"/>
        </pc:sldMkLst>
        <pc:spChg chg="mod">
          <ac:chgData name="Dave Skupski" userId="d0efa270-ca72-4e98-a811-db50038979ad" providerId="ADAL" clId="{7F7425EE-9C8D-4D95-A3AA-AFC36561F5C6}" dt="2025-08-17T20:51:58.077" v="458" actId="20577"/>
          <ac:spMkLst>
            <pc:docMk/>
            <pc:sldMk cId="55156246" sldId="281"/>
            <ac:spMk id="3" creationId="{DED97E88-CDEB-05EC-BFA1-548D37E44E19}"/>
          </ac:spMkLst>
        </pc:spChg>
      </pc:sldChg>
      <pc:sldChg chg="modSp mod">
        <pc:chgData name="Dave Skupski" userId="d0efa270-ca72-4e98-a811-db50038979ad" providerId="ADAL" clId="{7F7425EE-9C8D-4D95-A3AA-AFC36561F5C6}" dt="2025-08-17T20:54:32.991" v="532" actId="20577"/>
        <pc:sldMkLst>
          <pc:docMk/>
          <pc:sldMk cId="2768726725" sldId="285"/>
        </pc:sldMkLst>
        <pc:spChg chg="mod">
          <ac:chgData name="Dave Skupski" userId="d0efa270-ca72-4e98-a811-db50038979ad" providerId="ADAL" clId="{7F7425EE-9C8D-4D95-A3AA-AFC36561F5C6}" dt="2025-08-17T20:54:32.991" v="532" actId="20577"/>
          <ac:spMkLst>
            <pc:docMk/>
            <pc:sldMk cId="2768726725" sldId="285"/>
            <ac:spMk id="3" creationId="{426A14EA-A732-61F6-7E85-8A383EEA31C9}"/>
          </ac:spMkLst>
        </pc:spChg>
      </pc:sldChg>
      <pc:sldChg chg="modSp mod">
        <pc:chgData name="Dave Skupski" userId="d0efa270-ca72-4e98-a811-db50038979ad" providerId="ADAL" clId="{7F7425EE-9C8D-4D95-A3AA-AFC36561F5C6}" dt="2025-08-17T20:58:10.325" v="764" actId="20577"/>
        <pc:sldMkLst>
          <pc:docMk/>
          <pc:sldMk cId="2160862153" sldId="286"/>
        </pc:sldMkLst>
        <pc:spChg chg="mod">
          <ac:chgData name="Dave Skupski" userId="d0efa270-ca72-4e98-a811-db50038979ad" providerId="ADAL" clId="{7F7425EE-9C8D-4D95-A3AA-AFC36561F5C6}" dt="2025-08-17T20:58:10.325" v="764" actId="20577"/>
          <ac:spMkLst>
            <pc:docMk/>
            <pc:sldMk cId="2160862153" sldId="286"/>
            <ac:spMk id="3" creationId="{DED97E88-CDEB-05EC-BFA1-548D37E44E19}"/>
          </ac:spMkLst>
        </pc:spChg>
      </pc:sldChg>
      <pc:sldChg chg="modSp mod">
        <pc:chgData name="Dave Skupski" userId="d0efa270-ca72-4e98-a811-db50038979ad" providerId="ADAL" clId="{7F7425EE-9C8D-4D95-A3AA-AFC36561F5C6}" dt="2025-08-17T20:56:02.875" v="567" actId="13926"/>
        <pc:sldMkLst>
          <pc:docMk/>
          <pc:sldMk cId="2851236704" sldId="287"/>
        </pc:sldMkLst>
        <pc:spChg chg="mod">
          <ac:chgData name="Dave Skupski" userId="d0efa270-ca72-4e98-a811-db50038979ad" providerId="ADAL" clId="{7F7425EE-9C8D-4D95-A3AA-AFC36561F5C6}" dt="2025-08-17T20:56:02.875" v="567" actId="13926"/>
          <ac:spMkLst>
            <pc:docMk/>
            <pc:sldMk cId="2851236704" sldId="287"/>
            <ac:spMk id="3" creationId="{DED97E88-CDEB-05EC-BFA1-548D37E44E1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D9F8AF-89DB-4878-A41D-E3A6CE1F1EA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B31679D-8C69-4603-B4FE-59D86AA5C68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7054E6E-6013-4FCC-9997-AAB942AF1C5E}" type="datetimeFigureOut">
              <a:rPr lang="en-GB" smtClean="0"/>
              <a:t>17/08/2025</a:t>
            </a:fld>
            <a:endParaRPr lang="en-GB"/>
          </a:p>
        </p:txBody>
      </p:sp>
      <p:sp>
        <p:nvSpPr>
          <p:cNvPr id="4" name="Footer Placeholder 3">
            <a:extLst>
              <a:ext uri="{FF2B5EF4-FFF2-40B4-BE49-F238E27FC236}">
                <a16:creationId xmlns:a16="http://schemas.microsoft.com/office/drawing/2014/main" id="{178D541B-379C-48AF-BA94-661C2CAD878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4D74BF6-7CE9-469C-A532-19552D53545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A658BA-741A-4464-B2BB-6A94D1D9E4A7}" type="slidenum">
              <a:rPr lang="en-GB" smtClean="0"/>
              <a:t>‹#›</a:t>
            </a:fld>
            <a:endParaRPr lang="en-GB"/>
          </a:p>
        </p:txBody>
      </p:sp>
    </p:spTree>
    <p:extLst>
      <p:ext uri="{BB962C8B-B14F-4D97-AF65-F5344CB8AC3E}">
        <p14:creationId xmlns:p14="http://schemas.microsoft.com/office/powerpoint/2010/main" val="5757527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F92CB-7B22-4B19-8043-C7DC223868FC}" type="datetimeFigureOut">
              <a:rPr lang="en-GB" smtClean="0"/>
              <a:t>17/08/2025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44B73D-144E-4479-B300-F3AE3BB680C9}" type="slidenum">
              <a:rPr lang="en-GB" smtClean="0"/>
              <a:t>‹#›</a:t>
            </a:fld>
            <a:endParaRPr lang="en-GB"/>
          </a:p>
        </p:txBody>
      </p:sp>
    </p:spTree>
    <p:extLst>
      <p:ext uri="{BB962C8B-B14F-4D97-AF65-F5344CB8AC3E}">
        <p14:creationId xmlns:p14="http://schemas.microsoft.com/office/powerpoint/2010/main" val="537317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bg>
      <p:bgPr>
        <a:solidFill>
          <a:srgbClr val="009FD7"/>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4743EC78-88E8-451A-854F-761A6A1D0151}"/>
              </a:ext>
            </a:extLst>
          </p:cNvPr>
          <p:cNvSpPr/>
          <p:nvPr userDrawn="1"/>
        </p:nvSpPr>
        <p:spPr>
          <a:xfrm>
            <a:off x="4" y="0"/>
            <a:ext cx="9078065" cy="4430812"/>
          </a:xfrm>
          <a:custGeom>
            <a:avLst/>
            <a:gdLst>
              <a:gd name="connsiteX0" fmla="*/ 0 w 9078065"/>
              <a:gd name="connsiteY0" fmla="*/ 0 h 4430812"/>
              <a:gd name="connsiteX1" fmla="*/ 9078065 w 9078065"/>
              <a:gd name="connsiteY1" fmla="*/ 0 h 4430812"/>
              <a:gd name="connsiteX2" fmla="*/ 8614924 w 9078065"/>
              <a:gd name="connsiteY2" fmla="*/ 3393971 h 4430812"/>
              <a:gd name="connsiteX3" fmla="*/ 0 w 9078065"/>
              <a:gd name="connsiteY3" fmla="*/ 4430812 h 4430812"/>
            </a:gdLst>
            <a:ahLst/>
            <a:cxnLst>
              <a:cxn ang="0">
                <a:pos x="connsiteX0" y="connsiteY0"/>
              </a:cxn>
              <a:cxn ang="0">
                <a:pos x="connsiteX1" y="connsiteY1"/>
              </a:cxn>
              <a:cxn ang="0">
                <a:pos x="connsiteX2" y="connsiteY2"/>
              </a:cxn>
              <a:cxn ang="0">
                <a:pos x="connsiteX3" y="connsiteY3"/>
              </a:cxn>
            </a:cxnLst>
            <a:rect l="l" t="t" r="r" b="b"/>
            <a:pathLst>
              <a:path w="9078065" h="4430812">
                <a:moveTo>
                  <a:pt x="0" y="0"/>
                </a:moveTo>
                <a:lnTo>
                  <a:pt x="9078065" y="0"/>
                </a:lnTo>
                <a:lnTo>
                  <a:pt x="8614924" y="3393971"/>
                </a:lnTo>
                <a:lnTo>
                  <a:pt x="0" y="4430812"/>
                </a:lnTo>
                <a:close/>
              </a:path>
            </a:pathLst>
          </a:custGeom>
          <a:solidFill>
            <a:srgbClr val="008CC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1800" dirty="0"/>
              <a:t>           </a:t>
            </a:r>
          </a:p>
        </p:txBody>
      </p:sp>
      <p:sp>
        <p:nvSpPr>
          <p:cNvPr id="16" name="Freeform: Shape 15">
            <a:extLst>
              <a:ext uri="{FF2B5EF4-FFF2-40B4-BE49-F238E27FC236}">
                <a16:creationId xmlns:a16="http://schemas.microsoft.com/office/drawing/2014/main" id="{2F39166A-4ED9-47E3-A08F-F204B210E7B7}"/>
              </a:ext>
            </a:extLst>
          </p:cNvPr>
          <p:cNvSpPr/>
          <p:nvPr userDrawn="1"/>
        </p:nvSpPr>
        <p:spPr>
          <a:xfrm>
            <a:off x="0" y="-3445"/>
            <a:ext cx="12182984" cy="1633217"/>
          </a:xfrm>
          <a:custGeom>
            <a:avLst/>
            <a:gdLst>
              <a:gd name="connsiteX0" fmla="*/ 0 w 12182984"/>
              <a:gd name="connsiteY0" fmla="*/ 0 h 1633217"/>
              <a:gd name="connsiteX1" fmla="*/ 12182984 w 12182984"/>
              <a:gd name="connsiteY1" fmla="*/ 0 h 1633217"/>
              <a:gd name="connsiteX2" fmla="*/ 12182984 w 12182984"/>
              <a:gd name="connsiteY2" fmla="*/ 851811 h 1633217"/>
              <a:gd name="connsiteX3" fmla="*/ 0 w 12182984"/>
              <a:gd name="connsiteY3" fmla="*/ 1633217 h 1633217"/>
            </a:gdLst>
            <a:ahLst/>
            <a:cxnLst>
              <a:cxn ang="0">
                <a:pos x="connsiteX0" y="connsiteY0"/>
              </a:cxn>
              <a:cxn ang="0">
                <a:pos x="connsiteX1" y="connsiteY1"/>
              </a:cxn>
              <a:cxn ang="0">
                <a:pos x="connsiteX2" y="connsiteY2"/>
              </a:cxn>
              <a:cxn ang="0">
                <a:pos x="connsiteX3" y="connsiteY3"/>
              </a:cxn>
            </a:cxnLst>
            <a:rect l="l" t="t" r="r" b="b"/>
            <a:pathLst>
              <a:path w="12182984" h="1633217">
                <a:moveTo>
                  <a:pt x="0" y="0"/>
                </a:moveTo>
                <a:lnTo>
                  <a:pt x="12182984" y="0"/>
                </a:lnTo>
                <a:lnTo>
                  <a:pt x="12182984" y="851811"/>
                </a:lnTo>
                <a:lnTo>
                  <a:pt x="0" y="16332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23" name="Freeform: Shape 22">
            <a:extLst>
              <a:ext uri="{FF2B5EF4-FFF2-40B4-BE49-F238E27FC236}">
                <a16:creationId xmlns:a16="http://schemas.microsoft.com/office/drawing/2014/main" id="{9D73EC22-356F-46D4-8F83-97C16950632C}"/>
              </a:ext>
            </a:extLst>
          </p:cNvPr>
          <p:cNvSpPr/>
          <p:nvPr/>
        </p:nvSpPr>
        <p:spPr>
          <a:xfrm>
            <a:off x="8103039" y="2952212"/>
            <a:ext cx="4086532" cy="3905788"/>
          </a:xfrm>
          <a:custGeom>
            <a:avLst/>
            <a:gdLst>
              <a:gd name="connsiteX0" fmla="*/ 4079474 w 4086532"/>
              <a:gd name="connsiteY0" fmla="*/ 0 h 3905788"/>
              <a:gd name="connsiteX1" fmla="*/ 4086030 w 4086532"/>
              <a:gd name="connsiteY1" fmla="*/ 3694368 h 3905788"/>
              <a:gd name="connsiteX2" fmla="*/ 4086532 w 4086532"/>
              <a:gd name="connsiteY2" fmla="*/ 3905788 h 3905788"/>
              <a:gd name="connsiteX3" fmla="*/ 0 w 4086532"/>
              <a:gd name="connsiteY3" fmla="*/ 3905788 h 3905788"/>
              <a:gd name="connsiteX4" fmla="*/ 510083 w 4086532"/>
              <a:gd name="connsiteY4" fmla="*/ 443323 h 3905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6532" h="3905788">
                <a:moveTo>
                  <a:pt x="4079474" y="0"/>
                </a:moveTo>
                <a:cubicBezTo>
                  <a:pt x="4083337" y="1242406"/>
                  <a:pt x="4083845" y="2462912"/>
                  <a:pt x="4086030" y="3694368"/>
                </a:cubicBezTo>
                <a:lnTo>
                  <a:pt x="4086532" y="3905788"/>
                </a:lnTo>
                <a:lnTo>
                  <a:pt x="0" y="3905788"/>
                </a:lnTo>
                <a:lnTo>
                  <a:pt x="510083" y="443323"/>
                </a:lnTo>
                <a:close/>
              </a:path>
            </a:pathLst>
          </a:custGeom>
          <a:solidFill>
            <a:srgbClr val="5BB6E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1800" dirty="0"/>
              <a:t> </a:t>
            </a:r>
          </a:p>
        </p:txBody>
      </p:sp>
      <p:sp>
        <p:nvSpPr>
          <p:cNvPr id="2" name="Title 1"/>
          <p:cNvSpPr>
            <a:spLocks noGrp="1"/>
          </p:cNvSpPr>
          <p:nvPr userDrawn="1">
            <p:ph type="ctrTitle" hasCustomPrompt="1"/>
          </p:nvPr>
        </p:nvSpPr>
        <p:spPr>
          <a:xfrm>
            <a:off x="562927" y="2007605"/>
            <a:ext cx="8505915" cy="1876362"/>
          </a:xfrm>
        </p:spPr>
        <p:txBody>
          <a:bodyPr anchor="t" anchorCtr="0">
            <a:normAutofit/>
          </a:bodyPr>
          <a:lstStyle>
            <a:lvl1pPr algn="l">
              <a:lnSpc>
                <a:spcPct val="100000"/>
              </a:lnSpc>
              <a:defRPr sz="3800" b="1">
                <a:solidFill>
                  <a:schemeClr val="bg1"/>
                </a:solidFill>
              </a:defRPr>
            </a:lvl1pPr>
          </a:lstStyle>
          <a:p>
            <a:r>
              <a:rPr lang="en-US" dirty="0"/>
              <a:t>Add your main header here.</a:t>
            </a:r>
            <a:br>
              <a:rPr lang="en-US" dirty="0"/>
            </a:br>
            <a:r>
              <a:rPr lang="en-US" dirty="0"/>
              <a:t>Keep text within the shape.</a:t>
            </a:r>
          </a:p>
        </p:txBody>
      </p:sp>
      <p:sp>
        <p:nvSpPr>
          <p:cNvPr id="3" name="Subtitle 2"/>
          <p:cNvSpPr>
            <a:spLocks noGrp="1"/>
          </p:cNvSpPr>
          <p:nvPr userDrawn="1">
            <p:ph type="subTitle" idx="1" hasCustomPrompt="1"/>
          </p:nvPr>
        </p:nvSpPr>
        <p:spPr>
          <a:xfrm>
            <a:off x="562927" y="4622539"/>
            <a:ext cx="8505915" cy="1395557"/>
          </a:xfrm>
        </p:spPr>
        <p:txBody>
          <a:bodyPr>
            <a:normAutofit/>
          </a:bodyPr>
          <a:lstStyle>
            <a:lvl1pPr marL="0" indent="0" algn="l">
              <a:lnSpc>
                <a:spcPct val="100000"/>
              </a:lnSpc>
              <a:spcBef>
                <a:spcPts val="0"/>
              </a:spcBef>
              <a:buNone/>
              <a:defRPr sz="2800">
                <a:solidFill>
                  <a:schemeClr val="bg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dirty="0"/>
              <a:t>You can add sub-header </a:t>
            </a:r>
            <a:br>
              <a:rPr lang="en-US" dirty="0"/>
            </a:br>
            <a:r>
              <a:rPr lang="en-US" dirty="0"/>
              <a:t>information here.</a:t>
            </a:r>
            <a:endParaRPr lang="en-GB" dirty="0"/>
          </a:p>
        </p:txBody>
      </p:sp>
      <p:sp>
        <p:nvSpPr>
          <p:cNvPr id="20" name="Date Placeholder 3">
            <a:extLst>
              <a:ext uri="{FF2B5EF4-FFF2-40B4-BE49-F238E27FC236}">
                <a16:creationId xmlns:a16="http://schemas.microsoft.com/office/drawing/2014/main" id="{D67894DC-124B-4273-99C9-5A16A90A4EAA}"/>
              </a:ext>
            </a:extLst>
          </p:cNvPr>
          <p:cNvSpPr>
            <a:spLocks noGrp="1"/>
          </p:cNvSpPr>
          <p:nvPr userDrawn="1">
            <p:ph type="dt" sz="half" idx="10"/>
          </p:nvPr>
        </p:nvSpPr>
        <p:spPr>
          <a:xfrm>
            <a:off x="562929" y="6018096"/>
            <a:ext cx="8515140" cy="365125"/>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r>
              <a:rPr lang="en-GB" dirty="0"/>
              <a:t>12 February 2019</a:t>
            </a:r>
          </a:p>
        </p:txBody>
      </p:sp>
      <p:pic>
        <p:nvPicPr>
          <p:cNvPr id="5" name="Picture 4">
            <a:extLst>
              <a:ext uri="{FF2B5EF4-FFF2-40B4-BE49-F238E27FC236}">
                <a16:creationId xmlns:a16="http://schemas.microsoft.com/office/drawing/2014/main" id="{A8B5E045-C2B4-409A-9EF2-46C5EF6DD2F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3399" y="269336"/>
            <a:ext cx="2803710" cy="1025540"/>
          </a:xfrm>
          <a:prstGeom prst="rect">
            <a:avLst/>
          </a:prstGeom>
        </p:spPr>
      </p:pic>
    </p:spTree>
    <p:extLst>
      <p:ext uri="{BB962C8B-B14F-4D97-AF65-F5344CB8AC3E}">
        <p14:creationId xmlns:p14="http://schemas.microsoft.com/office/powerpoint/2010/main" val="687213917"/>
      </p:ext>
    </p:extLst>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550863" y="1457934"/>
            <a:ext cx="11090275" cy="4492016"/>
          </a:xfrm>
        </p:spPr>
        <p:txBody>
          <a:body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60592852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50863" y="1457934"/>
            <a:ext cx="5292095" cy="4492016"/>
          </a:xfrm>
        </p:spPr>
        <p:txBody>
          <a:bodyPr/>
          <a:lstStyle/>
          <a:p>
            <a:pPr lvl="0"/>
            <a:r>
              <a:rPr lang="en-US"/>
              <a:t>Click to edit Master text styles</a:t>
            </a:r>
          </a:p>
          <a:p>
            <a:pPr lvl="1"/>
            <a:r>
              <a:rPr lang="en-US"/>
              <a:t>Second level</a:t>
            </a:r>
          </a:p>
          <a:p>
            <a:pPr lvl="2"/>
            <a:r>
              <a:rPr lang="en-US"/>
              <a:t>Third level</a:t>
            </a:r>
          </a:p>
        </p:txBody>
      </p:sp>
      <p:sp>
        <p:nvSpPr>
          <p:cNvPr id="4" name="Content Placeholder 3"/>
          <p:cNvSpPr>
            <a:spLocks noGrp="1"/>
          </p:cNvSpPr>
          <p:nvPr>
            <p:ph sz="half" idx="2"/>
          </p:nvPr>
        </p:nvSpPr>
        <p:spPr>
          <a:xfrm>
            <a:off x="6349042" y="1457934"/>
            <a:ext cx="5292095" cy="4492016"/>
          </a:xfrm>
        </p:spPr>
        <p:txBody>
          <a:body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224912958"/>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603720311"/>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17364338"/>
      </p:ext>
    </p:extLst>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83C5D5-C4A4-42C8-9A89-A604F5528CE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9861447" y="5942601"/>
            <a:ext cx="2012533" cy="736144"/>
          </a:xfrm>
          <a:prstGeom prst="rect">
            <a:avLst/>
          </a:prstGeom>
        </p:spPr>
      </p:pic>
      <p:sp>
        <p:nvSpPr>
          <p:cNvPr id="2" name="Title Placeholder 1"/>
          <p:cNvSpPr>
            <a:spLocks noGrp="1"/>
          </p:cNvSpPr>
          <p:nvPr>
            <p:ph type="title"/>
          </p:nvPr>
        </p:nvSpPr>
        <p:spPr>
          <a:xfrm>
            <a:off x="550863" y="365126"/>
            <a:ext cx="11090275" cy="94238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50863" y="1457934"/>
            <a:ext cx="11090275" cy="447704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81223019"/>
      </p:ext>
    </p:extLst>
  </p:cSld>
  <p:clrMap bg1="lt1" tx1="dk1" bg2="lt2" tx2="dk2" accent1="accent1" accent2="accent2" accent3="accent3" accent4="accent4" accent5="accent5" accent6="accent6" hlink="hlink" folHlink="folHlink"/>
  <p:sldLayoutIdLst>
    <p:sldLayoutId id="2147483680" r:id="rId1"/>
    <p:sldLayoutId id="2147483674" r:id="rId2"/>
    <p:sldLayoutId id="2147483676" r:id="rId3"/>
    <p:sldLayoutId id="2147483678" r:id="rId4"/>
    <p:sldLayoutId id="2147483679" r:id="rId5"/>
  </p:sldLayoutIdLst>
  <p:hf sldNum="0" hdr="0" ftr="0"/>
  <p:txStyles>
    <p:titleStyle>
      <a:lvl1pPr algn="l" defTabSz="914354" rtl="0" eaLnBrk="1" latinLnBrk="0" hangingPunct="1">
        <a:lnSpc>
          <a:spcPct val="90000"/>
        </a:lnSpc>
        <a:spcBef>
          <a:spcPct val="0"/>
        </a:spcBef>
        <a:buNone/>
        <a:defRPr sz="3200" b="1" kern="1200">
          <a:solidFill>
            <a:srgbClr val="002E5F"/>
          </a:solidFill>
          <a:latin typeface="Arial" panose="020B0604020202020204" pitchFamily="34" charset="0"/>
          <a:ea typeface="+mj-ea"/>
          <a:cs typeface="Arial" panose="020B0604020202020204" pitchFamily="34" charset="0"/>
        </a:defRPr>
      </a:lvl1pPr>
    </p:titleStyle>
    <p:bodyStyle>
      <a:lvl1pPr marL="255576" indent="-255576" algn="l" defTabSz="914354" rtl="0" eaLnBrk="1" latinLnBrk="0" hangingPunct="1">
        <a:lnSpc>
          <a:spcPct val="100000"/>
        </a:lnSpc>
        <a:spcBef>
          <a:spcPts val="1000"/>
        </a:spcBef>
        <a:buClr>
          <a:srgbClr val="008BCB"/>
        </a:buClr>
        <a:buFont typeface="Wingdings" panose="05000000000000000000" pitchFamily="2" charset="2"/>
        <a:buChar char="§"/>
        <a:defRPr sz="2400" kern="1200">
          <a:solidFill>
            <a:srgbClr val="4A4A4A"/>
          </a:solidFill>
          <a:latin typeface="Arial" panose="020B0604020202020204" pitchFamily="34" charset="0"/>
          <a:ea typeface="+mn-ea"/>
          <a:cs typeface="Arial" panose="020B0604020202020204" pitchFamily="34" charset="0"/>
        </a:defRPr>
      </a:lvl1pPr>
      <a:lvl2pPr marL="525438" indent="-249226" algn="l" defTabSz="914354" rtl="0" eaLnBrk="1" latinLnBrk="0" hangingPunct="1">
        <a:lnSpc>
          <a:spcPct val="100000"/>
        </a:lnSpc>
        <a:spcBef>
          <a:spcPts val="500"/>
        </a:spcBef>
        <a:buClr>
          <a:srgbClr val="008BCB"/>
        </a:buClr>
        <a:buFont typeface="Arial" panose="020B0604020202020204" pitchFamily="34" charset="0"/>
        <a:buChar char="−"/>
        <a:defRPr sz="2000" kern="1200">
          <a:solidFill>
            <a:srgbClr val="4A4A4A"/>
          </a:solidFill>
          <a:latin typeface="Arial" panose="020B0604020202020204" pitchFamily="34" charset="0"/>
          <a:ea typeface="+mn-ea"/>
          <a:cs typeface="Arial" panose="020B0604020202020204" pitchFamily="34" charset="0"/>
        </a:defRPr>
      </a:lvl2pPr>
      <a:lvl3pPr marL="690528" indent="-165092" algn="l" defTabSz="914354" rtl="0" eaLnBrk="1" latinLnBrk="0" hangingPunct="1">
        <a:lnSpc>
          <a:spcPct val="100000"/>
        </a:lnSpc>
        <a:spcBef>
          <a:spcPts val="500"/>
        </a:spcBef>
        <a:buClr>
          <a:srgbClr val="008BCB"/>
        </a:buClr>
        <a:buFont typeface="Arial" panose="020B0604020202020204" pitchFamily="34" charset="0"/>
        <a:buChar char="•"/>
        <a:defRPr sz="1800" kern="1200">
          <a:solidFill>
            <a:srgbClr val="4A4A4A"/>
          </a:solidFill>
          <a:latin typeface="Arial" panose="020B0604020202020204" pitchFamily="34" charset="0"/>
          <a:ea typeface="+mn-ea"/>
          <a:cs typeface="Arial" panose="020B0604020202020204" pitchFamily="34" charset="0"/>
        </a:defRPr>
      </a:lvl3pPr>
      <a:lvl4pPr marL="828634" indent="-138107" algn="l" defTabSz="914354" rtl="0" eaLnBrk="1" latinLnBrk="0" hangingPunct="1">
        <a:lnSpc>
          <a:spcPct val="90000"/>
        </a:lnSpc>
        <a:spcBef>
          <a:spcPts val="500"/>
        </a:spcBef>
        <a:buClr>
          <a:srgbClr val="008BCB"/>
        </a:buClr>
        <a:buFont typeface="Arial" panose="020B0604020202020204" pitchFamily="34" charset="0"/>
        <a:buChar char="•"/>
        <a:defRPr sz="1600" kern="1200">
          <a:solidFill>
            <a:srgbClr val="4A4A4A"/>
          </a:solidFill>
          <a:latin typeface="Arial" panose="020B0604020202020204" pitchFamily="34" charset="0"/>
          <a:ea typeface="+mn-ea"/>
          <a:cs typeface="Arial" panose="020B0604020202020204" pitchFamily="34" charset="0"/>
        </a:defRPr>
      </a:lvl4pPr>
      <a:lvl5pPr marL="982614" indent="-153980" algn="l" defTabSz="914354" rtl="0" eaLnBrk="1" latinLnBrk="0" hangingPunct="1">
        <a:lnSpc>
          <a:spcPct val="90000"/>
        </a:lnSpc>
        <a:spcBef>
          <a:spcPts val="500"/>
        </a:spcBef>
        <a:buClr>
          <a:srgbClr val="008BCB"/>
        </a:buClr>
        <a:buFont typeface="Arial" panose="020B0604020202020204" pitchFamily="34" charset="0"/>
        <a:buChar char="•"/>
        <a:defRPr sz="1600" kern="1200">
          <a:solidFill>
            <a:srgbClr val="4A4A4A"/>
          </a:solidFill>
          <a:latin typeface="Arial" panose="020B0604020202020204" pitchFamily="34" charset="0"/>
          <a:ea typeface="+mn-ea"/>
          <a:cs typeface="Arial" panose="020B0604020202020204" pitchFamily="34" charset="0"/>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4" orient="horz" pos="913" userDrawn="1">
          <p15:clr>
            <a:srgbClr val="F26B43"/>
          </p15:clr>
        </p15:guide>
        <p15:guide id="5" orient="horz" pos="3748" userDrawn="1">
          <p15:clr>
            <a:srgbClr val="F26B43"/>
          </p15:clr>
        </p15:guide>
        <p15:guide id="6" pos="347" userDrawn="1">
          <p15:clr>
            <a:srgbClr val="F26B43"/>
          </p15:clr>
        </p15:guide>
        <p15:guide id="7" pos="733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00AB3F4-AF49-4543-BC94-8FE2F744EB51}"/>
              </a:ext>
            </a:extLst>
          </p:cNvPr>
          <p:cNvSpPr>
            <a:spLocks noGrp="1"/>
          </p:cNvSpPr>
          <p:nvPr>
            <p:ph type="title"/>
          </p:nvPr>
        </p:nvSpPr>
        <p:spPr>
          <a:xfrm>
            <a:off x="550863" y="365126"/>
            <a:ext cx="11090275" cy="942382"/>
          </a:xfrm>
        </p:spPr>
        <p:txBody>
          <a:bodyPr anchor="ctr">
            <a:normAutofit/>
          </a:bodyPr>
          <a:lstStyle/>
          <a:p>
            <a:pPr marL="0" marR="0" lvl="0" indent="0" defTabSz="457200" rtl="0" eaLnBrk="1" fontAlgn="auto" latinLnBrk="0" hangingPunct="1">
              <a:spcBef>
                <a:spcPts val="0"/>
              </a:spcBef>
              <a:spcAft>
                <a:spcPts val="0"/>
              </a:spcAft>
              <a:tabLst/>
              <a:defRPr/>
            </a:pPr>
            <a:br>
              <a:rPr kumimoji="0" lang="en-GB" sz="2000" b="1" i="0" u="none" strike="noStrike" kern="1200" cap="none" spc="0" normalizeH="0" baseline="0" noProof="0">
                <a:ln>
                  <a:noFill/>
                </a:ln>
                <a:effectLst/>
                <a:uLnTx/>
                <a:uFillTx/>
              </a:rPr>
            </a:br>
            <a:br>
              <a:rPr kumimoji="0" lang="en-GB" sz="2000" b="1" i="0" u="none" strike="noStrike" kern="1200" cap="none" spc="0" normalizeH="0" baseline="0" noProof="0">
                <a:ln>
                  <a:noFill/>
                </a:ln>
                <a:effectLst/>
                <a:uLnTx/>
                <a:uFillTx/>
              </a:rPr>
            </a:br>
            <a:r>
              <a:rPr kumimoji="0" lang="en-GB" sz="2000" b="1" i="0" u="none" strike="noStrike" kern="1200" cap="none" spc="0" normalizeH="0" baseline="0" noProof="0">
                <a:ln>
                  <a:noFill/>
                </a:ln>
                <a:effectLst/>
                <a:uLnTx/>
                <a:uFillTx/>
              </a:rPr>
              <a:t>                       </a:t>
            </a:r>
            <a:endParaRPr lang="en-GB" sz="2000"/>
          </a:p>
        </p:txBody>
      </p:sp>
      <p:pic>
        <p:nvPicPr>
          <p:cNvPr id="2" name="Picture 1">
            <a:extLst>
              <a:ext uri="{FF2B5EF4-FFF2-40B4-BE49-F238E27FC236}">
                <a16:creationId xmlns:a16="http://schemas.microsoft.com/office/drawing/2014/main" id="{07D9845E-7BCE-2CF9-E7A1-E8A04FDA2DFC}"/>
              </a:ext>
            </a:extLst>
          </p:cNvPr>
          <p:cNvPicPr>
            <a:picLocks noChangeAspect="1"/>
          </p:cNvPicPr>
          <p:nvPr/>
        </p:nvPicPr>
        <p:blipFill>
          <a:blip r:embed="rId2"/>
          <a:stretch>
            <a:fillRect/>
          </a:stretch>
        </p:blipFill>
        <p:spPr>
          <a:xfrm>
            <a:off x="550863" y="5715000"/>
            <a:ext cx="1413413" cy="1042682"/>
          </a:xfrm>
          <a:prstGeom prst="rect">
            <a:avLst/>
          </a:prstGeom>
        </p:spPr>
      </p:pic>
      <p:pic>
        <p:nvPicPr>
          <p:cNvPr id="3" name="Picture 2">
            <a:extLst>
              <a:ext uri="{FF2B5EF4-FFF2-40B4-BE49-F238E27FC236}">
                <a16:creationId xmlns:a16="http://schemas.microsoft.com/office/drawing/2014/main" id="{0E2BBCE1-5985-E698-7EF5-BCC2206EBD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8475" y="256373"/>
            <a:ext cx="8368291" cy="5194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563344"/>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p:txBody>
          <a:bodyPr/>
          <a:lstStyle/>
          <a:p>
            <a:r>
              <a:rPr lang="en-GB" dirty="0"/>
              <a:t>Pre-Event</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a:xfrm>
            <a:off x="550864" y="1457934"/>
            <a:ext cx="7041174" cy="4492016"/>
          </a:xfrm>
        </p:spPr>
        <p:txBody>
          <a:bodyPr>
            <a:normAutofit/>
          </a:bodyPr>
          <a:lstStyle/>
          <a:p>
            <a:r>
              <a:rPr lang="en-GB" dirty="0"/>
              <a:t>Main difference for 2025 – A1M J43-J44 roadworks</a:t>
            </a:r>
          </a:p>
          <a:p>
            <a:r>
              <a:rPr lang="en-GB" dirty="0"/>
              <a:t>Significant event for National Highways</a:t>
            </a:r>
          </a:p>
          <a:p>
            <a:r>
              <a:rPr lang="en-GB" dirty="0"/>
              <a:t>Up to 90,000 attendees</a:t>
            </a:r>
          </a:p>
          <a:p>
            <a:r>
              <a:rPr lang="en-GB" dirty="0"/>
              <a:t>Pre-event VMS and hard signs in place</a:t>
            </a:r>
          </a:p>
          <a:p>
            <a:r>
              <a:rPr lang="en-GB" dirty="0"/>
              <a:t>Press release issued</a:t>
            </a:r>
          </a:p>
          <a:p>
            <a:r>
              <a:rPr lang="en-GB" dirty="0"/>
              <a:t>Dedicated resources planned to support off-site traffic operation</a:t>
            </a:r>
          </a:p>
          <a:p>
            <a:r>
              <a:rPr lang="en-GB" dirty="0"/>
              <a:t> Variable </a:t>
            </a:r>
            <a:r>
              <a:rPr lang="en-GB"/>
              <a:t>impact each year</a:t>
            </a:r>
            <a:endParaRPr lang="en-GB" dirty="0"/>
          </a:p>
          <a:p>
            <a:endParaRPr lang="en-GB" dirty="0"/>
          </a:p>
          <a:p>
            <a:endParaRPr lang="en-GB" dirty="0"/>
          </a:p>
        </p:txBody>
      </p:sp>
      <p:pic>
        <p:nvPicPr>
          <p:cNvPr id="2050" name="Picture 3">
            <a:extLst>
              <a:ext uri="{FF2B5EF4-FFF2-40B4-BE49-F238E27FC236}">
                <a16:creationId xmlns:a16="http://schemas.microsoft.com/office/drawing/2014/main" id="{3B3C57C7-0551-EDA0-A5D1-8322A83FE3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9636" y="1020763"/>
            <a:ext cx="2447925"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477D4B4-1C0F-F2F1-8653-7A4A356ACAB3}"/>
              </a:ext>
            </a:extLst>
          </p:cNvPr>
          <p:cNvPicPr>
            <a:picLocks noChangeAspect="1"/>
          </p:cNvPicPr>
          <p:nvPr/>
        </p:nvPicPr>
        <p:blipFill>
          <a:blip r:embed="rId3"/>
          <a:stretch>
            <a:fillRect/>
          </a:stretch>
        </p:blipFill>
        <p:spPr>
          <a:xfrm>
            <a:off x="9716511" y="2799051"/>
            <a:ext cx="1562100" cy="1038225"/>
          </a:xfrm>
          <a:prstGeom prst="rect">
            <a:avLst/>
          </a:prstGeom>
        </p:spPr>
      </p:pic>
      <p:pic>
        <p:nvPicPr>
          <p:cNvPr id="8" name="Picture 7">
            <a:extLst>
              <a:ext uri="{FF2B5EF4-FFF2-40B4-BE49-F238E27FC236}">
                <a16:creationId xmlns:a16="http://schemas.microsoft.com/office/drawing/2014/main" id="{70C5BE80-55A0-2F9E-8170-1BE9656297A8}"/>
              </a:ext>
            </a:extLst>
          </p:cNvPr>
          <p:cNvPicPr>
            <a:picLocks noChangeAspect="1"/>
          </p:cNvPicPr>
          <p:nvPr/>
        </p:nvPicPr>
        <p:blipFill>
          <a:blip r:embed="rId4"/>
          <a:stretch>
            <a:fillRect/>
          </a:stretch>
        </p:blipFill>
        <p:spPr>
          <a:xfrm>
            <a:off x="7780482" y="4155498"/>
            <a:ext cx="1600200" cy="819150"/>
          </a:xfrm>
          <a:prstGeom prst="rect">
            <a:avLst/>
          </a:prstGeom>
        </p:spPr>
      </p:pic>
    </p:spTree>
    <p:extLst>
      <p:ext uri="{BB962C8B-B14F-4D97-AF65-F5344CB8AC3E}">
        <p14:creationId xmlns:p14="http://schemas.microsoft.com/office/powerpoint/2010/main" val="1411141562"/>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B26B21D-B955-745D-F5BA-267B5EAB6C65}"/>
              </a:ext>
            </a:extLst>
          </p:cNvPr>
          <p:cNvPicPr>
            <a:picLocks noGrp="1" noChangeAspect="1"/>
          </p:cNvPicPr>
          <p:nvPr>
            <p:ph idx="1"/>
          </p:nvPr>
        </p:nvPicPr>
        <p:blipFill>
          <a:blip r:embed="rId2"/>
          <a:stretch>
            <a:fillRect/>
          </a:stretch>
        </p:blipFill>
        <p:spPr>
          <a:xfrm rot="828485">
            <a:off x="3763734" y="1204461"/>
            <a:ext cx="8391525" cy="1323975"/>
          </a:xfrm>
        </p:spPr>
      </p:pic>
      <p:pic>
        <p:nvPicPr>
          <p:cNvPr id="7" name="Picture 6">
            <a:extLst>
              <a:ext uri="{FF2B5EF4-FFF2-40B4-BE49-F238E27FC236}">
                <a16:creationId xmlns:a16="http://schemas.microsoft.com/office/drawing/2014/main" id="{538F9266-E94B-DA23-FCC9-998F3C0B0426}"/>
              </a:ext>
            </a:extLst>
          </p:cNvPr>
          <p:cNvPicPr>
            <a:picLocks noChangeAspect="1"/>
          </p:cNvPicPr>
          <p:nvPr/>
        </p:nvPicPr>
        <p:blipFill>
          <a:blip r:embed="rId3"/>
          <a:stretch>
            <a:fillRect/>
          </a:stretch>
        </p:blipFill>
        <p:spPr>
          <a:xfrm>
            <a:off x="5802386" y="3187605"/>
            <a:ext cx="5867400" cy="1676400"/>
          </a:xfrm>
          <a:prstGeom prst="rect">
            <a:avLst/>
          </a:prstGeom>
        </p:spPr>
      </p:pic>
      <p:pic>
        <p:nvPicPr>
          <p:cNvPr id="9" name="Picture 8">
            <a:extLst>
              <a:ext uri="{FF2B5EF4-FFF2-40B4-BE49-F238E27FC236}">
                <a16:creationId xmlns:a16="http://schemas.microsoft.com/office/drawing/2014/main" id="{49E7B706-29B7-5A70-345F-4E27E3055252}"/>
              </a:ext>
            </a:extLst>
          </p:cNvPr>
          <p:cNvPicPr>
            <a:picLocks noChangeAspect="1"/>
          </p:cNvPicPr>
          <p:nvPr/>
        </p:nvPicPr>
        <p:blipFill>
          <a:blip r:embed="rId4"/>
          <a:stretch>
            <a:fillRect/>
          </a:stretch>
        </p:blipFill>
        <p:spPr>
          <a:xfrm rot="20211375">
            <a:off x="525417" y="2676525"/>
            <a:ext cx="5257800" cy="1504950"/>
          </a:xfrm>
          <a:prstGeom prst="rect">
            <a:avLst/>
          </a:prstGeom>
        </p:spPr>
      </p:pic>
      <p:pic>
        <p:nvPicPr>
          <p:cNvPr id="11" name="Picture 10">
            <a:extLst>
              <a:ext uri="{FF2B5EF4-FFF2-40B4-BE49-F238E27FC236}">
                <a16:creationId xmlns:a16="http://schemas.microsoft.com/office/drawing/2014/main" id="{665EA4B1-A015-A9BC-1DD0-3E95546AD777}"/>
              </a:ext>
            </a:extLst>
          </p:cNvPr>
          <p:cNvPicPr>
            <a:picLocks noChangeAspect="1"/>
          </p:cNvPicPr>
          <p:nvPr/>
        </p:nvPicPr>
        <p:blipFill>
          <a:blip r:embed="rId5"/>
          <a:stretch>
            <a:fillRect/>
          </a:stretch>
        </p:blipFill>
        <p:spPr>
          <a:xfrm>
            <a:off x="620698" y="5487977"/>
            <a:ext cx="5754935" cy="937402"/>
          </a:xfrm>
          <a:prstGeom prst="rect">
            <a:avLst/>
          </a:prstGeom>
        </p:spPr>
      </p:pic>
      <p:pic>
        <p:nvPicPr>
          <p:cNvPr id="12" name="Picture 11">
            <a:extLst>
              <a:ext uri="{FF2B5EF4-FFF2-40B4-BE49-F238E27FC236}">
                <a16:creationId xmlns:a16="http://schemas.microsoft.com/office/drawing/2014/main" id="{B9088120-DE27-1188-927F-746538BA78FC}"/>
              </a:ext>
            </a:extLst>
          </p:cNvPr>
          <p:cNvPicPr>
            <a:picLocks noChangeAspect="1"/>
          </p:cNvPicPr>
          <p:nvPr/>
        </p:nvPicPr>
        <p:blipFill>
          <a:blip r:embed="rId6"/>
          <a:stretch>
            <a:fillRect/>
          </a:stretch>
        </p:blipFill>
        <p:spPr>
          <a:xfrm>
            <a:off x="620698" y="343948"/>
            <a:ext cx="2751589" cy="2063692"/>
          </a:xfrm>
          <a:prstGeom prst="rect">
            <a:avLst/>
          </a:prstGeom>
        </p:spPr>
      </p:pic>
      <p:pic>
        <p:nvPicPr>
          <p:cNvPr id="13" name="Picture 12">
            <a:extLst>
              <a:ext uri="{FF2B5EF4-FFF2-40B4-BE49-F238E27FC236}">
                <a16:creationId xmlns:a16="http://schemas.microsoft.com/office/drawing/2014/main" id="{BDB0645D-9730-063A-EC45-015D078532DD}"/>
              </a:ext>
            </a:extLst>
          </p:cNvPr>
          <p:cNvPicPr>
            <a:picLocks noChangeAspect="1"/>
          </p:cNvPicPr>
          <p:nvPr/>
        </p:nvPicPr>
        <p:blipFill>
          <a:blip r:embed="rId7"/>
          <a:stretch>
            <a:fillRect/>
          </a:stretch>
        </p:blipFill>
        <p:spPr>
          <a:xfrm>
            <a:off x="7057938" y="4758655"/>
            <a:ext cx="2603384" cy="1952538"/>
          </a:xfrm>
          <a:prstGeom prst="rect">
            <a:avLst/>
          </a:prstGeom>
        </p:spPr>
      </p:pic>
    </p:spTree>
    <p:extLst>
      <p:ext uri="{BB962C8B-B14F-4D97-AF65-F5344CB8AC3E}">
        <p14:creationId xmlns:p14="http://schemas.microsoft.com/office/powerpoint/2010/main" val="2642672084"/>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p:txBody>
          <a:bodyPr/>
          <a:lstStyle/>
          <a:p>
            <a:r>
              <a:rPr lang="en-GB" dirty="0"/>
              <a:t>Arrivals</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p:txBody>
          <a:bodyPr>
            <a:normAutofit/>
          </a:bodyPr>
          <a:lstStyle/>
          <a:p>
            <a:r>
              <a:rPr lang="en-GB" dirty="0"/>
              <a:t>Peak inflow of vehicles to the Festival is likely to occur on Wednesday AM, Thursday daytime and daily from 10:00hrs to 13:00hrs Friday to Sunday inclusive.</a:t>
            </a:r>
          </a:p>
          <a:p>
            <a:r>
              <a:rPr lang="en-GB" dirty="0"/>
              <a:t>Saturday is expected to be particularly busy this year with day tickets</a:t>
            </a:r>
          </a:p>
          <a:p>
            <a:r>
              <a:rPr lang="en-GB" dirty="0"/>
              <a:t>All routes to the festival are from the A1(M)</a:t>
            </a:r>
          </a:p>
          <a:p>
            <a:r>
              <a:rPr lang="en-GB" dirty="0"/>
              <a:t>‘Early bird’ ticket holder arrivals from Wednesday morning, but there has been less uptake this year</a:t>
            </a:r>
          </a:p>
          <a:p>
            <a:r>
              <a:rPr lang="en-GB" dirty="0"/>
              <a:t>All parking is via Brown &amp; White gates (Paradise Way) which will be open from 7am Wednesday</a:t>
            </a:r>
          </a:p>
          <a:p>
            <a:r>
              <a:rPr lang="en-GB" dirty="0"/>
              <a:t>Teething issues can occur on Wednesday and will be addressed</a:t>
            </a:r>
          </a:p>
          <a:p>
            <a:endParaRPr lang="en-GB" dirty="0"/>
          </a:p>
          <a:p>
            <a:endParaRPr lang="en-GB" dirty="0"/>
          </a:p>
          <a:p>
            <a:endParaRPr lang="en-GB" dirty="0"/>
          </a:p>
        </p:txBody>
      </p:sp>
    </p:spTree>
    <p:extLst>
      <p:ext uri="{BB962C8B-B14F-4D97-AF65-F5344CB8AC3E}">
        <p14:creationId xmlns:p14="http://schemas.microsoft.com/office/powerpoint/2010/main" val="2225346911"/>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p:txBody>
          <a:bodyPr/>
          <a:lstStyle/>
          <a:p>
            <a:r>
              <a:rPr lang="en-GB" dirty="0"/>
              <a:t>Drop-off &amp; pick-up</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a:xfrm>
            <a:off x="550862" y="1274300"/>
            <a:ext cx="8274355" cy="4492016"/>
          </a:xfrm>
        </p:spPr>
        <p:txBody>
          <a:bodyPr>
            <a:normAutofit/>
          </a:bodyPr>
          <a:lstStyle/>
          <a:p>
            <a:r>
              <a:rPr lang="en-GB" dirty="0"/>
              <a:t>All drop-off and pick-up traffic will be directed to J44 A1(M) and west on A64 and in via red gates</a:t>
            </a:r>
          </a:p>
          <a:p>
            <a:r>
              <a:rPr lang="en-GB" dirty="0"/>
              <a:t>Due to the roadworks, hard shoulder running is already in place in </a:t>
            </a:r>
            <a:r>
              <a:rPr lang="en-GB" dirty="0" err="1"/>
              <a:t>Aberford</a:t>
            </a:r>
            <a:r>
              <a:rPr lang="en-GB" dirty="0"/>
              <a:t> Dip for J44 traffic</a:t>
            </a:r>
          </a:p>
          <a:p>
            <a:r>
              <a:rPr lang="en-GB" dirty="0"/>
              <a:t>Free-flow lane from A1M J44J to A64 west</a:t>
            </a:r>
          </a:p>
          <a:p>
            <a:r>
              <a:rPr lang="en-GB" dirty="0"/>
              <a:t>A64 will be closed eastbound from Red Bus Layby to J44</a:t>
            </a:r>
          </a:p>
          <a:p>
            <a:r>
              <a:rPr lang="en-GB" dirty="0"/>
              <a:t>A64 westbound from J44 roundabout will be festival access only to red gates for drop off &amp; pick-up</a:t>
            </a:r>
          </a:p>
          <a:p>
            <a:r>
              <a:rPr lang="en-GB" dirty="0"/>
              <a:t>Directing traffic by hand as required at J44</a:t>
            </a:r>
          </a:p>
          <a:p>
            <a:endParaRPr lang="en-GB" dirty="0"/>
          </a:p>
          <a:p>
            <a:endParaRPr lang="en-GB" dirty="0"/>
          </a:p>
          <a:p>
            <a:endParaRPr lang="en-GB" dirty="0"/>
          </a:p>
          <a:p>
            <a:endParaRPr lang="en-GB" dirty="0"/>
          </a:p>
        </p:txBody>
      </p:sp>
      <p:pic>
        <p:nvPicPr>
          <p:cNvPr id="6" name="Picture 5">
            <a:extLst>
              <a:ext uri="{FF2B5EF4-FFF2-40B4-BE49-F238E27FC236}">
                <a16:creationId xmlns:a16="http://schemas.microsoft.com/office/drawing/2014/main" id="{4570DC95-D27A-F767-5475-E4EB5303270C}"/>
              </a:ext>
            </a:extLst>
          </p:cNvPr>
          <p:cNvPicPr>
            <a:picLocks noChangeAspect="1"/>
          </p:cNvPicPr>
          <p:nvPr/>
        </p:nvPicPr>
        <p:blipFill>
          <a:blip r:embed="rId2"/>
          <a:stretch>
            <a:fillRect/>
          </a:stretch>
        </p:blipFill>
        <p:spPr>
          <a:xfrm>
            <a:off x="9890204" y="4093168"/>
            <a:ext cx="1924050" cy="981075"/>
          </a:xfrm>
          <a:prstGeom prst="rect">
            <a:avLst/>
          </a:prstGeom>
        </p:spPr>
      </p:pic>
      <p:pic>
        <p:nvPicPr>
          <p:cNvPr id="8" name="Picture 7">
            <a:extLst>
              <a:ext uri="{FF2B5EF4-FFF2-40B4-BE49-F238E27FC236}">
                <a16:creationId xmlns:a16="http://schemas.microsoft.com/office/drawing/2014/main" id="{B1744A28-468E-40B4-6D43-BCE346F02D03}"/>
              </a:ext>
            </a:extLst>
          </p:cNvPr>
          <p:cNvPicPr>
            <a:picLocks noChangeAspect="1"/>
          </p:cNvPicPr>
          <p:nvPr/>
        </p:nvPicPr>
        <p:blipFill>
          <a:blip r:embed="rId3"/>
          <a:stretch>
            <a:fillRect/>
          </a:stretch>
        </p:blipFill>
        <p:spPr>
          <a:xfrm>
            <a:off x="9342867" y="2679235"/>
            <a:ext cx="1933575" cy="990600"/>
          </a:xfrm>
          <a:prstGeom prst="rect">
            <a:avLst/>
          </a:prstGeom>
        </p:spPr>
      </p:pic>
      <p:pic>
        <p:nvPicPr>
          <p:cNvPr id="10" name="Picture 9">
            <a:extLst>
              <a:ext uri="{FF2B5EF4-FFF2-40B4-BE49-F238E27FC236}">
                <a16:creationId xmlns:a16="http://schemas.microsoft.com/office/drawing/2014/main" id="{E1CE7DDC-7D2A-3F28-1DE4-8044417DD13E}"/>
              </a:ext>
            </a:extLst>
          </p:cNvPr>
          <p:cNvPicPr>
            <a:picLocks noChangeAspect="1"/>
          </p:cNvPicPr>
          <p:nvPr/>
        </p:nvPicPr>
        <p:blipFill>
          <a:blip r:embed="rId4"/>
          <a:stretch>
            <a:fillRect/>
          </a:stretch>
        </p:blipFill>
        <p:spPr>
          <a:xfrm>
            <a:off x="9890204" y="340720"/>
            <a:ext cx="1914525" cy="1933575"/>
          </a:xfrm>
          <a:prstGeom prst="rect">
            <a:avLst/>
          </a:prstGeom>
        </p:spPr>
      </p:pic>
    </p:spTree>
    <p:extLst>
      <p:ext uri="{BB962C8B-B14F-4D97-AF65-F5344CB8AC3E}">
        <p14:creationId xmlns:p14="http://schemas.microsoft.com/office/powerpoint/2010/main" val="55156246"/>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EFA83-C32F-312F-18BE-16C1B41C189E}"/>
              </a:ext>
            </a:extLst>
          </p:cNvPr>
          <p:cNvSpPr>
            <a:spLocks noGrp="1"/>
          </p:cNvSpPr>
          <p:nvPr>
            <p:ph type="title"/>
          </p:nvPr>
        </p:nvSpPr>
        <p:spPr/>
        <p:txBody>
          <a:bodyPr/>
          <a:lstStyle/>
          <a:p>
            <a:r>
              <a:rPr lang="en-GB" dirty="0"/>
              <a:t>J44</a:t>
            </a:r>
          </a:p>
        </p:txBody>
      </p:sp>
      <p:pic>
        <p:nvPicPr>
          <p:cNvPr id="11" name="Content Placeholder 10" descr="A map of a road with signs&#10;&#10;Description automatically generated">
            <a:extLst>
              <a:ext uri="{FF2B5EF4-FFF2-40B4-BE49-F238E27FC236}">
                <a16:creationId xmlns:a16="http://schemas.microsoft.com/office/drawing/2014/main" id="{3A186A42-81DA-0580-7EF0-8AA34C27821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4225" y="1033469"/>
            <a:ext cx="7862502" cy="5459405"/>
          </a:xfrm>
        </p:spPr>
      </p:pic>
    </p:spTree>
    <p:extLst>
      <p:ext uri="{BB962C8B-B14F-4D97-AF65-F5344CB8AC3E}">
        <p14:creationId xmlns:p14="http://schemas.microsoft.com/office/powerpoint/2010/main" val="1384058954"/>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p:txBody>
          <a:bodyPr/>
          <a:lstStyle/>
          <a:p>
            <a:r>
              <a:rPr lang="en-GB" dirty="0"/>
              <a:t>Day &amp; Weekend Parking</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p:txBody>
          <a:bodyPr>
            <a:normAutofit/>
          </a:bodyPr>
          <a:lstStyle/>
          <a:p>
            <a:r>
              <a:rPr lang="en-GB" dirty="0"/>
              <a:t>Southbound traffic will be directed to J44 A1(M) and requires all traffic to exit via J44 and join Paradise Way. Traffic will then enter the site, on a left turn, via White Gate (Bramham Park).</a:t>
            </a:r>
          </a:p>
          <a:p>
            <a:r>
              <a:rPr lang="en-GB" dirty="0"/>
              <a:t>Northbound traffic will be directed to J45 A1(M). A dedicated, coned, lane will be installed at this slip road to ensure that Festival traffic can go straight onto Grange Moor roundabout without having to give way, reducing the risk of stationary traffic backing up to the main carriageway. Traffic will then go South on West Woods Road, left on to </a:t>
            </a:r>
            <a:r>
              <a:rPr lang="en-GB" dirty="0" err="1"/>
              <a:t>Thorner</a:t>
            </a:r>
            <a:r>
              <a:rPr lang="en-GB" dirty="0"/>
              <a:t> Road and then right onto Paradise Way and into site on a left turn into Brown Gate. (A further option, as a contingency to alleviate any congestion along Brown Route, is an additional right turn into White Gate).</a:t>
            </a:r>
          </a:p>
          <a:p>
            <a:endParaRPr lang="en-GB" dirty="0"/>
          </a:p>
          <a:p>
            <a:endParaRPr lang="en-GB" dirty="0"/>
          </a:p>
        </p:txBody>
      </p:sp>
    </p:spTree>
    <p:extLst>
      <p:ext uri="{BB962C8B-B14F-4D97-AF65-F5344CB8AC3E}">
        <p14:creationId xmlns:p14="http://schemas.microsoft.com/office/powerpoint/2010/main" val="2759436471"/>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F6F19-E861-F3F7-4D94-1125ECBF8D9F}"/>
              </a:ext>
            </a:extLst>
          </p:cNvPr>
          <p:cNvSpPr>
            <a:spLocks noGrp="1"/>
          </p:cNvSpPr>
          <p:nvPr>
            <p:ph type="title"/>
          </p:nvPr>
        </p:nvSpPr>
        <p:spPr>
          <a:xfrm>
            <a:off x="550863" y="365126"/>
            <a:ext cx="11090275" cy="942382"/>
          </a:xfrm>
        </p:spPr>
        <p:txBody>
          <a:bodyPr anchor="ctr">
            <a:normAutofit/>
          </a:bodyPr>
          <a:lstStyle/>
          <a:p>
            <a:r>
              <a:rPr lang="en-GB" dirty="0"/>
              <a:t>J45 free-flow coning</a:t>
            </a:r>
          </a:p>
        </p:txBody>
      </p:sp>
      <p:pic>
        <p:nvPicPr>
          <p:cNvPr id="11" name="Content Placeholder 10">
            <a:extLst>
              <a:ext uri="{FF2B5EF4-FFF2-40B4-BE49-F238E27FC236}">
                <a16:creationId xmlns:a16="http://schemas.microsoft.com/office/drawing/2014/main" id="{19FAA550-8DDA-D71A-6523-977EBCC07263}"/>
              </a:ext>
            </a:extLst>
          </p:cNvPr>
          <p:cNvPicPr>
            <a:picLocks noGrp="1" noChangeAspect="1"/>
          </p:cNvPicPr>
          <p:nvPr>
            <p:ph idx="1"/>
          </p:nvPr>
        </p:nvPicPr>
        <p:blipFill>
          <a:blip r:embed="rId2"/>
          <a:stretch>
            <a:fillRect/>
          </a:stretch>
        </p:blipFill>
        <p:spPr>
          <a:xfrm>
            <a:off x="1488804" y="1457934"/>
            <a:ext cx="9214393" cy="4492016"/>
          </a:xfrm>
          <a:noFill/>
        </p:spPr>
      </p:pic>
    </p:spTree>
    <p:extLst>
      <p:ext uri="{BB962C8B-B14F-4D97-AF65-F5344CB8AC3E}">
        <p14:creationId xmlns:p14="http://schemas.microsoft.com/office/powerpoint/2010/main" val="170659970"/>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AD6B7-8B66-551F-1025-7106B6567462}"/>
              </a:ext>
            </a:extLst>
          </p:cNvPr>
          <p:cNvSpPr>
            <a:spLocks noGrp="1"/>
          </p:cNvSpPr>
          <p:nvPr>
            <p:ph type="title"/>
          </p:nvPr>
        </p:nvSpPr>
        <p:spPr/>
        <p:txBody>
          <a:bodyPr/>
          <a:lstStyle/>
          <a:p>
            <a:r>
              <a:rPr lang="en-GB" dirty="0"/>
              <a:t>J45</a:t>
            </a:r>
          </a:p>
        </p:txBody>
      </p:sp>
      <p:pic>
        <p:nvPicPr>
          <p:cNvPr id="5" name="Picture 4">
            <a:extLst>
              <a:ext uri="{FF2B5EF4-FFF2-40B4-BE49-F238E27FC236}">
                <a16:creationId xmlns:a16="http://schemas.microsoft.com/office/drawing/2014/main" id="{1FE22B31-9E69-2260-9681-4BB3F21CBF48}"/>
              </a:ext>
            </a:extLst>
          </p:cNvPr>
          <p:cNvPicPr>
            <a:picLocks noChangeAspect="1"/>
          </p:cNvPicPr>
          <p:nvPr/>
        </p:nvPicPr>
        <p:blipFill>
          <a:blip r:embed="rId2"/>
          <a:stretch>
            <a:fillRect/>
          </a:stretch>
        </p:blipFill>
        <p:spPr>
          <a:xfrm>
            <a:off x="805297" y="1378995"/>
            <a:ext cx="10581405" cy="4649893"/>
          </a:xfrm>
          <a:prstGeom prst="rect">
            <a:avLst/>
          </a:prstGeom>
        </p:spPr>
      </p:pic>
    </p:spTree>
    <p:extLst>
      <p:ext uri="{BB962C8B-B14F-4D97-AF65-F5344CB8AC3E}">
        <p14:creationId xmlns:p14="http://schemas.microsoft.com/office/powerpoint/2010/main" val="3374710330"/>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p:txBody>
          <a:bodyPr/>
          <a:lstStyle/>
          <a:p>
            <a:r>
              <a:rPr lang="en-GB" dirty="0"/>
              <a:t>Day &amp; Weekend Parking</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p:txBody>
          <a:bodyPr>
            <a:normAutofit/>
          </a:bodyPr>
          <a:lstStyle/>
          <a:p>
            <a:endParaRPr lang="en-GB" dirty="0"/>
          </a:p>
          <a:p>
            <a:endParaRPr lang="en-GB" dirty="0"/>
          </a:p>
        </p:txBody>
      </p:sp>
      <p:pic>
        <p:nvPicPr>
          <p:cNvPr id="5" name="Picture 4">
            <a:extLst>
              <a:ext uri="{FF2B5EF4-FFF2-40B4-BE49-F238E27FC236}">
                <a16:creationId xmlns:a16="http://schemas.microsoft.com/office/drawing/2014/main" id="{63DE9FF8-61F8-29BD-A6D9-B8877EA5804B}"/>
              </a:ext>
            </a:extLst>
          </p:cNvPr>
          <p:cNvPicPr>
            <a:picLocks noChangeAspect="1"/>
          </p:cNvPicPr>
          <p:nvPr/>
        </p:nvPicPr>
        <p:blipFill>
          <a:blip r:embed="rId2"/>
          <a:stretch>
            <a:fillRect/>
          </a:stretch>
        </p:blipFill>
        <p:spPr>
          <a:xfrm>
            <a:off x="276532" y="1123033"/>
            <a:ext cx="7953070" cy="5657168"/>
          </a:xfrm>
          <a:prstGeom prst="rect">
            <a:avLst/>
          </a:prstGeom>
        </p:spPr>
      </p:pic>
      <p:pic>
        <p:nvPicPr>
          <p:cNvPr id="7" name="Picture 6">
            <a:extLst>
              <a:ext uri="{FF2B5EF4-FFF2-40B4-BE49-F238E27FC236}">
                <a16:creationId xmlns:a16="http://schemas.microsoft.com/office/drawing/2014/main" id="{527E3F6F-FD22-4701-3A99-349403D5C3C9}"/>
              </a:ext>
            </a:extLst>
          </p:cNvPr>
          <p:cNvPicPr>
            <a:picLocks noChangeAspect="1"/>
          </p:cNvPicPr>
          <p:nvPr/>
        </p:nvPicPr>
        <p:blipFill>
          <a:blip r:embed="rId3"/>
          <a:stretch>
            <a:fillRect/>
          </a:stretch>
        </p:blipFill>
        <p:spPr>
          <a:xfrm>
            <a:off x="9213559" y="1179659"/>
            <a:ext cx="1600200" cy="1609725"/>
          </a:xfrm>
          <a:prstGeom prst="rect">
            <a:avLst/>
          </a:prstGeom>
        </p:spPr>
      </p:pic>
    </p:spTree>
    <p:extLst>
      <p:ext uri="{BB962C8B-B14F-4D97-AF65-F5344CB8AC3E}">
        <p14:creationId xmlns:p14="http://schemas.microsoft.com/office/powerpoint/2010/main" val="2147391482"/>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F80B4-C0EB-3580-8C93-DA23AD19676F}"/>
              </a:ext>
            </a:extLst>
          </p:cNvPr>
          <p:cNvSpPr>
            <a:spLocks noGrp="1"/>
          </p:cNvSpPr>
          <p:nvPr>
            <p:ph type="title"/>
          </p:nvPr>
        </p:nvSpPr>
        <p:spPr/>
        <p:txBody>
          <a:bodyPr/>
          <a:lstStyle/>
          <a:p>
            <a:r>
              <a:rPr lang="en-GB" dirty="0" err="1"/>
              <a:t>Aberford</a:t>
            </a:r>
            <a:r>
              <a:rPr lang="en-GB" dirty="0"/>
              <a:t> Closure</a:t>
            </a:r>
          </a:p>
        </p:txBody>
      </p:sp>
      <p:sp>
        <p:nvSpPr>
          <p:cNvPr id="3" name="Content Placeholder 2">
            <a:extLst>
              <a:ext uri="{FF2B5EF4-FFF2-40B4-BE49-F238E27FC236}">
                <a16:creationId xmlns:a16="http://schemas.microsoft.com/office/drawing/2014/main" id="{426A14EA-A732-61F6-7E85-8A383EEA31C9}"/>
              </a:ext>
            </a:extLst>
          </p:cNvPr>
          <p:cNvSpPr>
            <a:spLocks noGrp="1"/>
          </p:cNvSpPr>
          <p:nvPr>
            <p:ph idx="1"/>
          </p:nvPr>
        </p:nvSpPr>
        <p:spPr/>
        <p:txBody>
          <a:bodyPr/>
          <a:lstStyle/>
          <a:p>
            <a:r>
              <a:rPr lang="en-GB" dirty="0"/>
              <a:t>There will be no through-route from J47 M1 to J44 A1(M) via </a:t>
            </a:r>
            <a:r>
              <a:rPr lang="en-GB" dirty="0" err="1"/>
              <a:t>Aberford</a:t>
            </a:r>
            <a:r>
              <a:rPr lang="en-GB" dirty="0"/>
              <a:t> Village</a:t>
            </a:r>
          </a:p>
          <a:p>
            <a:r>
              <a:rPr lang="en-GB" dirty="0"/>
              <a:t>This route is often used during period of congestion on the A1(M) including during the roadworks</a:t>
            </a:r>
          </a:p>
          <a:p>
            <a:r>
              <a:rPr lang="en-GB" dirty="0"/>
              <a:t>There will be no through access throughout the duration of Leeds Festival. As per recent years, the junction of Main Street with the A64 just to the West of the </a:t>
            </a:r>
            <a:r>
              <a:rPr lang="en-GB" dirty="0" err="1"/>
              <a:t>Jct</a:t>
            </a:r>
            <a:r>
              <a:rPr lang="en-GB" dirty="0"/>
              <a:t> 44 roundabout will be closed from 04:00hrs on Wednesday 21</a:t>
            </a:r>
            <a:r>
              <a:rPr lang="en-GB" baseline="30000" dirty="0"/>
              <a:t>st</a:t>
            </a:r>
            <a:r>
              <a:rPr lang="en-GB" dirty="0"/>
              <a:t> August to 15:00hrs on Monday 26th August.</a:t>
            </a:r>
          </a:p>
          <a:p>
            <a:r>
              <a:rPr lang="en-GB" dirty="0"/>
              <a:t>HERAS fencing will be in place to deter drivers who move the cones</a:t>
            </a:r>
          </a:p>
          <a:p>
            <a:endParaRPr lang="en-GB" dirty="0"/>
          </a:p>
        </p:txBody>
      </p:sp>
      <p:pic>
        <p:nvPicPr>
          <p:cNvPr id="5" name="Picture 4">
            <a:extLst>
              <a:ext uri="{FF2B5EF4-FFF2-40B4-BE49-F238E27FC236}">
                <a16:creationId xmlns:a16="http://schemas.microsoft.com/office/drawing/2014/main" id="{9965E74D-18FC-FEA7-94DC-A63DF30B8047}"/>
              </a:ext>
            </a:extLst>
          </p:cNvPr>
          <p:cNvPicPr>
            <a:picLocks noChangeAspect="1"/>
          </p:cNvPicPr>
          <p:nvPr/>
        </p:nvPicPr>
        <p:blipFill>
          <a:blip r:embed="rId2"/>
          <a:stretch>
            <a:fillRect/>
          </a:stretch>
        </p:blipFill>
        <p:spPr>
          <a:xfrm>
            <a:off x="2314463" y="5064124"/>
            <a:ext cx="1943100" cy="1428750"/>
          </a:xfrm>
          <a:prstGeom prst="rect">
            <a:avLst/>
          </a:prstGeom>
        </p:spPr>
      </p:pic>
      <p:pic>
        <p:nvPicPr>
          <p:cNvPr id="7" name="Picture 6">
            <a:extLst>
              <a:ext uri="{FF2B5EF4-FFF2-40B4-BE49-F238E27FC236}">
                <a16:creationId xmlns:a16="http://schemas.microsoft.com/office/drawing/2014/main" id="{7FE5B37F-24CB-442E-C5EC-B2902F902960}"/>
              </a:ext>
            </a:extLst>
          </p:cNvPr>
          <p:cNvPicPr>
            <a:picLocks noChangeAspect="1"/>
          </p:cNvPicPr>
          <p:nvPr/>
        </p:nvPicPr>
        <p:blipFill>
          <a:blip r:embed="rId3"/>
          <a:stretch>
            <a:fillRect/>
          </a:stretch>
        </p:blipFill>
        <p:spPr>
          <a:xfrm>
            <a:off x="6719164" y="5064124"/>
            <a:ext cx="1905000" cy="1352550"/>
          </a:xfrm>
          <a:prstGeom prst="rect">
            <a:avLst/>
          </a:prstGeom>
        </p:spPr>
      </p:pic>
    </p:spTree>
    <p:extLst>
      <p:ext uri="{BB962C8B-B14F-4D97-AF65-F5344CB8AC3E}">
        <p14:creationId xmlns:p14="http://schemas.microsoft.com/office/powerpoint/2010/main" val="2768726725"/>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p:txBody>
          <a:bodyPr/>
          <a:lstStyle/>
          <a:p>
            <a:r>
              <a:rPr lang="en-GB" dirty="0"/>
              <a:t>Egress</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a:xfrm>
            <a:off x="550864" y="1457934"/>
            <a:ext cx="6160329" cy="4464694"/>
          </a:xfrm>
        </p:spPr>
        <p:txBody>
          <a:bodyPr>
            <a:normAutofit lnSpcReduction="10000"/>
          </a:bodyPr>
          <a:lstStyle/>
          <a:p>
            <a:r>
              <a:rPr lang="en-GB" dirty="0"/>
              <a:t>The peak outflow of vehicles from the Festival is likely to occur between 23:00hrs and 02:30hrs Saturday evening &amp; Sunday evening and then from 08:00hrs to 14:00hrs on the Monday.</a:t>
            </a:r>
          </a:p>
          <a:p>
            <a:r>
              <a:rPr lang="en-GB" dirty="0"/>
              <a:t>J45J A1M will be closed on Monday</a:t>
            </a:r>
          </a:p>
          <a:p>
            <a:r>
              <a:rPr lang="en-GB" dirty="0"/>
              <a:t>Traffic will be directed right out of Brown gate, north to J45 (reverse of arrival)</a:t>
            </a:r>
          </a:p>
          <a:p>
            <a:r>
              <a:rPr lang="en-GB" dirty="0"/>
              <a:t>West Woods Road will be closed southbound, with both lanes used to go north to J45</a:t>
            </a:r>
          </a:p>
          <a:p>
            <a:endParaRPr lang="en-GB" dirty="0"/>
          </a:p>
          <a:p>
            <a:endParaRPr lang="en-GB" dirty="0"/>
          </a:p>
        </p:txBody>
      </p:sp>
      <p:pic>
        <p:nvPicPr>
          <p:cNvPr id="8" name="Picture 7">
            <a:extLst>
              <a:ext uri="{FF2B5EF4-FFF2-40B4-BE49-F238E27FC236}">
                <a16:creationId xmlns:a16="http://schemas.microsoft.com/office/drawing/2014/main" id="{BB51DD03-8806-FAB4-C201-8DC61F06BFC3}"/>
              </a:ext>
            </a:extLst>
          </p:cNvPr>
          <p:cNvPicPr>
            <a:picLocks noChangeAspect="1"/>
          </p:cNvPicPr>
          <p:nvPr/>
        </p:nvPicPr>
        <p:blipFill>
          <a:blip r:embed="rId2"/>
          <a:stretch>
            <a:fillRect/>
          </a:stretch>
        </p:blipFill>
        <p:spPr>
          <a:xfrm>
            <a:off x="7103189" y="5447860"/>
            <a:ext cx="1619250" cy="1152525"/>
          </a:xfrm>
          <a:prstGeom prst="rect">
            <a:avLst/>
          </a:prstGeom>
        </p:spPr>
      </p:pic>
      <p:pic>
        <p:nvPicPr>
          <p:cNvPr id="10" name="Picture 9">
            <a:extLst>
              <a:ext uri="{FF2B5EF4-FFF2-40B4-BE49-F238E27FC236}">
                <a16:creationId xmlns:a16="http://schemas.microsoft.com/office/drawing/2014/main" id="{73BA1961-CCC7-1E9D-19D9-427758047A14}"/>
              </a:ext>
            </a:extLst>
          </p:cNvPr>
          <p:cNvPicPr>
            <a:picLocks noChangeAspect="1"/>
          </p:cNvPicPr>
          <p:nvPr/>
        </p:nvPicPr>
        <p:blipFill>
          <a:blip r:embed="rId3"/>
          <a:stretch>
            <a:fillRect/>
          </a:stretch>
        </p:blipFill>
        <p:spPr>
          <a:xfrm>
            <a:off x="8923535" y="305409"/>
            <a:ext cx="2800350" cy="5229225"/>
          </a:xfrm>
          <a:prstGeom prst="rect">
            <a:avLst/>
          </a:prstGeom>
        </p:spPr>
      </p:pic>
    </p:spTree>
    <p:extLst>
      <p:ext uri="{BB962C8B-B14F-4D97-AF65-F5344CB8AC3E}">
        <p14:creationId xmlns:p14="http://schemas.microsoft.com/office/powerpoint/2010/main" val="2868472436"/>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a:xfrm>
            <a:off x="550862" y="226580"/>
            <a:ext cx="11090275" cy="942382"/>
          </a:xfrm>
        </p:spPr>
        <p:txBody>
          <a:bodyPr/>
          <a:lstStyle/>
          <a:p>
            <a:r>
              <a:rPr lang="en-GB" dirty="0"/>
              <a:t>Patrolling and Strategic Park-Up</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a:xfrm>
            <a:off x="398191" y="1027447"/>
            <a:ext cx="6160329" cy="4599339"/>
          </a:xfrm>
        </p:spPr>
        <p:txBody>
          <a:bodyPr>
            <a:normAutofit fontScale="85000" lnSpcReduction="10000"/>
          </a:bodyPr>
          <a:lstStyle/>
          <a:p>
            <a:r>
              <a:rPr lang="en-GB" sz="1800" dirty="0"/>
              <a:t>J44 roundabout is the key location throughout</a:t>
            </a:r>
          </a:p>
          <a:p>
            <a:r>
              <a:rPr lang="en-GB" sz="1800" dirty="0"/>
              <a:t>Highly visible presence – Safety &amp; customer focused</a:t>
            </a:r>
          </a:p>
          <a:p>
            <a:r>
              <a:rPr lang="en-GB" sz="1800" dirty="0"/>
              <a:t>Get to know the area and the gates, ready to answer questions</a:t>
            </a:r>
          </a:p>
          <a:p>
            <a:r>
              <a:rPr lang="en-GB" sz="1800" dirty="0"/>
              <a:t>Key focus: </a:t>
            </a:r>
            <a:r>
              <a:rPr lang="en-GB" sz="1800" dirty="0" err="1"/>
              <a:t>Aberford</a:t>
            </a:r>
            <a:r>
              <a:rPr lang="en-GB" sz="1800" dirty="0"/>
              <a:t> Dip, J44 roundabout &amp; J45</a:t>
            </a:r>
          </a:p>
          <a:p>
            <a:r>
              <a:rPr lang="en-GB" sz="1800" dirty="0"/>
              <a:t>Focused patrolling A1(M) J42-J46, M1 J46-J48 &amp; A64 Bramham to Headley Bar</a:t>
            </a:r>
          </a:p>
          <a:p>
            <a:r>
              <a:rPr lang="en-GB" sz="1800" dirty="0"/>
              <a:t>J44 roundabout is NH network (Area 12)</a:t>
            </a:r>
          </a:p>
          <a:p>
            <a:r>
              <a:rPr lang="en-GB" sz="1800" dirty="0"/>
              <a:t>J45 – Authority to work on roundabout, </a:t>
            </a:r>
            <a:r>
              <a:rPr lang="en-GB" sz="1800" dirty="0" err="1"/>
              <a:t>Wattlesyke</a:t>
            </a:r>
            <a:r>
              <a:rPr lang="en-GB" sz="1800" dirty="0"/>
              <a:t> roundabout and A659 link</a:t>
            </a:r>
          </a:p>
          <a:p>
            <a:r>
              <a:rPr lang="en-GB" sz="1800" dirty="0"/>
              <a:t>Welfare facilities Balfour Beatty Bramham Depot (off Paradise Way) Weds/Thurs/Fri</a:t>
            </a:r>
          </a:p>
          <a:p>
            <a:r>
              <a:rPr lang="en-GB" sz="1800" dirty="0"/>
              <a:t>Wetherby &amp; Skelton Lake Services</a:t>
            </a:r>
          </a:p>
          <a:p>
            <a:r>
              <a:rPr lang="en-GB" sz="1800" dirty="0"/>
              <a:t>There are numerous restrictions and closures on local roads around the festival site. These include reduced speed limits, no waiting and no </a:t>
            </a:r>
            <a:r>
              <a:rPr lang="en-GB" sz="1800" dirty="0" err="1"/>
              <a:t>u-turns</a:t>
            </a:r>
            <a:r>
              <a:rPr lang="en-GB" sz="1800" dirty="0"/>
              <a:t>. WYP will be carrying out enforcement of these restrictions, including with camera vans.</a:t>
            </a:r>
          </a:p>
          <a:p>
            <a:endParaRPr lang="en-GB" sz="1800" dirty="0"/>
          </a:p>
          <a:p>
            <a:endParaRPr lang="en-GB" dirty="0"/>
          </a:p>
          <a:p>
            <a:endParaRPr lang="en-GB" dirty="0"/>
          </a:p>
          <a:p>
            <a:pPr marL="0" indent="0">
              <a:buNone/>
            </a:pPr>
            <a:endParaRPr lang="en-GB" dirty="0"/>
          </a:p>
          <a:p>
            <a:endParaRPr lang="en-GB" dirty="0"/>
          </a:p>
        </p:txBody>
      </p:sp>
      <p:pic>
        <p:nvPicPr>
          <p:cNvPr id="5" name="Picture 4" descr="Old Little Chef Access J44 A1m&#10;">
            <a:extLst>
              <a:ext uri="{FF2B5EF4-FFF2-40B4-BE49-F238E27FC236}">
                <a16:creationId xmlns:a16="http://schemas.microsoft.com/office/drawing/2014/main" id="{B7FD5C45-7506-D9AC-464D-024B7B1B00AB}"/>
              </a:ext>
            </a:extLst>
          </p:cNvPr>
          <p:cNvPicPr>
            <a:picLocks noChangeAspect="1"/>
          </p:cNvPicPr>
          <p:nvPr/>
        </p:nvPicPr>
        <p:blipFill>
          <a:blip r:embed="rId2"/>
          <a:stretch>
            <a:fillRect/>
          </a:stretch>
        </p:blipFill>
        <p:spPr>
          <a:xfrm>
            <a:off x="6844876" y="1027447"/>
            <a:ext cx="5155047" cy="2439699"/>
          </a:xfrm>
          <a:prstGeom prst="rect">
            <a:avLst/>
          </a:prstGeom>
        </p:spPr>
      </p:pic>
      <p:pic>
        <p:nvPicPr>
          <p:cNvPr id="7" name="Picture 6">
            <a:extLst>
              <a:ext uri="{FF2B5EF4-FFF2-40B4-BE49-F238E27FC236}">
                <a16:creationId xmlns:a16="http://schemas.microsoft.com/office/drawing/2014/main" id="{56264327-FDF8-AB5E-129F-6893784982AF}"/>
              </a:ext>
            </a:extLst>
          </p:cNvPr>
          <p:cNvPicPr>
            <a:picLocks noChangeAspect="1"/>
          </p:cNvPicPr>
          <p:nvPr/>
        </p:nvPicPr>
        <p:blipFill>
          <a:blip r:embed="rId3"/>
          <a:stretch>
            <a:fillRect/>
          </a:stretch>
        </p:blipFill>
        <p:spPr>
          <a:xfrm>
            <a:off x="7218793" y="3670465"/>
            <a:ext cx="4682404" cy="2233326"/>
          </a:xfrm>
          <a:prstGeom prst="rect">
            <a:avLst/>
          </a:prstGeom>
        </p:spPr>
      </p:pic>
    </p:spTree>
    <p:extLst>
      <p:ext uri="{BB962C8B-B14F-4D97-AF65-F5344CB8AC3E}">
        <p14:creationId xmlns:p14="http://schemas.microsoft.com/office/powerpoint/2010/main" val="2851236704"/>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FC392-1C12-B32C-54D2-B25B8EF368F7}"/>
              </a:ext>
            </a:extLst>
          </p:cNvPr>
          <p:cNvSpPr>
            <a:spLocks noGrp="1"/>
          </p:cNvSpPr>
          <p:nvPr>
            <p:ph type="title"/>
          </p:nvPr>
        </p:nvSpPr>
        <p:spPr/>
        <p:txBody>
          <a:bodyPr/>
          <a:lstStyle/>
          <a:p>
            <a:r>
              <a:rPr lang="en-GB" dirty="0"/>
              <a:t>Congestion &amp; Incident Management</a:t>
            </a:r>
          </a:p>
        </p:txBody>
      </p:sp>
      <p:sp>
        <p:nvSpPr>
          <p:cNvPr id="3" name="Content Placeholder 2">
            <a:extLst>
              <a:ext uri="{FF2B5EF4-FFF2-40B4-BE49-F238E27FC236}">
                <a16:creationId xmlns:a16="http://schemas.microsoft.com/office/drawing/2014/main" id="{DED97E88-CDEB-05EC-BFA1-548D37E44E19}"/>
              </a:ext>
            </a:extLst>
          </p:cNvPr>
          <p:cNvSpPr>
            <a:spLocks noGrp="1"/>
          </p:cNvSpPr>
          <p:nvPr>
            <p:ph idx="1"/>
          </p:nvPr>
        </p:nvSpPr>
        <p:spPr>
          <a:xfrm>
            <a:off x="550864" y="1457934"/>
            <a:ext cx="10958831" cy="4464694"/>
          </a:xfrm>
        </p:spPr>
        <p:txBody>
          <a:bodyPr>
            <a:normAutofit fontScale="85000" lnSpcReduction="20000"/>
          </a:bodyPr>
          <a:lstStyle/>
          <a:p>
            <a:r>
              <a:rPr lang="en-GB" dirty="0"/>
              <a:t>Dedicated Silver &amp; Bronze commanders throughout</a:t>
            </a:r>
          </a:p>
          <a:p>
            <a:r>
              <a:rPr lang="en-GB" dirty="0"/>
              <a:t>There will be a Leeds Festival log with dedicated resources assigned</a:t>
            </a:r>
          </a:p>
          <a:p>
            <a:r>
              <a:rPr lang="en-GB" dirty="0"/>
              <a:t>Significant congestion and queuing is likely</a:t>
            </a:r>
          </a:p>
          <a:p>
            <a:r>
              <a:rPr lang="en-GB" dirty="0"/>
              <a:t>Congestion reduced by hard shoulder running but increases workload</a:t>
            </a:r>
          </a:p>
          <a:p>
            <a:r>
              <a:rPr lang="en-GB" dirty="0"/>
              <a:t>Focus is on keeping traffic moving safely</a:t>
            </a:r>
          </a:p>
          <a:p>
            <a:r>
              <a:rPr lang="en-GB" dirty="0"/>
              <a:t>Free recovery available Saturday and Sunday evening – utilise it</a:t>
            </a:r>
          </a:p>
          <a:p>
            <a:r>
              <a:rPr lang="en-GB" dirty="0"/>
              <a:t>ROC need to monitor MIDAS and send festival VMS messages to ‘top of queue’</a:t>
            </a:r>
          </a:p>
          <a:p>
            <a:r>
              <a:rPr lang="en-GB" dirty="0"/>
              <a:t>No signal plan for 2025 due to the roadworks and mandatory 50 mph</a:t>
            </a:r>
          </a:p>
          <a:p>
            <a:r>
              <a:rPr lang="en-GB" dirty="0"/>
              <a:t>Co-ordination with WYP &amp; Festival Republic</a:t>
            </a:r>
          </a:p>
          <a:p>
            <a:r>
              <a:rPr lang="en-GB" dirty="0"/>
              <a:t>Broken down vehicles in the roadworks will be dealt with by scheme free recovery</a:t>
            </a:r>
          </a:p>
          <a:p>
            <a:r>
              <a:rPr lang="en-GB" dirty="0"/>
              <a:t>Pedestrians - Common issue on A64 and A1(M) near pick-up/drop-off. Consider vulnerabilities. May just need safety advice. Doesn’t need a log for every person seen. </a:t>
            </a:r>
          </a:p>
          <a:p>
            <a:endParaRPr lang="en-GB" dirty="0"/>
          </a:p>
          <a:p>
            <a:endParaRPr lang="en-GB" dirty="0"/>
          </a:p>
        </p:txBody>
      </p:sp>
    </p:spTree>
    <p:extLst>
      <p:ext uri="{BB962C8B-B14F-4D97-AF65-F5344CB8AC3E}">
        <p14:creationId xmlns:p14="http://schemas.microsoft.com/office/powerpoint/2010/main" val="2160862153"/>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57B124-8886-6BC7-BC1A-B0981CF3A7E5}"/>
              </a:ext>
            </a:extLst>
          </p:cNvPr>
          <p:cNvPicPr>
            <a:picLocks noChangeAspect="1"/>
          </p:cNvPicPr>
          <p:nvPr/>
        </p:nvPicPr>
        <p:blipFill>
          <a:blip r:embed="rId2"/>
          <a:stretch>
            <a:fillRect/>
          </a:stretch>
        </p:blipFill>
        <p:spPr>
          <a:xfrm>
            <a:off x="4514398" y="2017487"/>
            <a:ext cx="2901948" cy="1132114"/>
          </a:xfrm>
          <a:prstGeom prst="rect">
            <a:avLst/>
          </a:prstGeom>
        </p:spPr>
      </p:pic>
      <p:pic>
        <p:nvPicPr>
          <p:cNvPr id="3" name="Picture 2">
            <a:extLst>
              <a:ext uri="{FF2B5EF4-FFF2-40B4-BE49-F238E27FC236}">
                <a16:creationId xmlns:a16="http://schemas.microsoft.com/office/drawing/2014/main" id="{5435B473-98D7-7A8F-C9D4-C2C192BFD9AC}"/>
              </a:ext>
            </a:extLst>
          </p:cNvPr>
          <p:cNvPicPr>
            <a:picLocks noChangeAspect="1"/>
          </p:cNvPicPr>
          <p:nvPr/>
        </p:nvPicPr>
        <p:blipFill>
          <a:blip r:embed="rId3"/>
          <a:stretch>
            <a:fillRect/>
          </a:stretch>
        </p:blipFill>
        <p:spPr>
          <a:xfrm>
            <a:off x="4514398" y="3146950"/>
            <a:ext cx="2901948" cy="2338754"/>
          </a:xfrm>
          <a:prstGeom prst="rect">
            <a:avLst/>
          </a:prstGeom>
        </p:spPr>
      </p:pic>
    </p:spTree>
    <p:extLst>
      <p:ext uri="{BB962C8B-B14F-4D97-AF65-F5344CB8AC3E}">
        <p14:creationId xmlns:p14="http://schemas.microsoft.com/office/powerpoint/2010/main" val="281745375"/>
      </p:ext>
    </p:extLst>
  </p:cSld>
  <p:clrMapOvr>
    <a:masterClrMapping/>
  </p:clrMapOvr>
  <p:transition spd="slow">
    <p:wipe dir="r"/>
  </p:transition>
</p:sld>
</file>

<file path=ppt/theme/theme1.xml><?xml version="1.0" encoding="utf-8"?>
<a:theme xmlns:a="http://schemas.openxmlformats.org/drawingml/2006/main" name="SLC 2018 templat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ational Highways 16x9 Template.potx  -  Read-Only" id="{C38B3FA7-22E3-4603-95AD-CFA233C5F3D9}" vid="{B27AFEF7-D6F5-4CF7-B3C2-6C76104CFAB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National Highways 16x9 Standard PowerPoint Template (1)</Template>
  <TotalTime>2565</TotalTime>
  <Words>856</Words>
  <Application>Microsoft Office PowerPoint</Application>
  <PresentationFormat>Widescreen</PresentationFormat>
  <Paragraphs>69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Wingdings</vt:lpstr>
      <vt:lpstr>SLC 2018 template</vt:lpstr>
      <vt:lpstr>                         </vt:lpstr>
      <vt:lpstr>Pre-Event</vt:lpstr>
      <vt:lpstr>PowerPoint Presentation</vt:lpstr>
      <vt:lpstr>Arrivals</vt:lpstr>
      <vt:lpstr>Drop-off &amp; pick-up</vt:lpstr>
      <vt:lpstr>J44</vt:lpstr>
      <vt:lpstr>Day &amp; Weekend Parking</vt:lpstr>
      <vt:lpstr>J45 free-flow coning</vt:lpstr>
      <vt:lpstr>J45</vt:lpstr>
      <vt:lpstr>Day &amp; Weekend Parking</vt:lpstr>
      <vt:lpstr>Aberford Closure</vt:lpstr>
      <vt:lpstr>Egress</vt:lpstr>
      <vt:lpstr>Patrolling and Strategic Park-Up</vt:lpstr>
      <vt:lpstr>Congestion &amp; Incident Management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Safety Briefing – Monitoring potential for Trauma  July 2022                         All our people who work in                              Regional Operations Centres</dc:title>
  <dc:creator>Utley, Sue</dc:creator>
  <cp:lastModifiedBy>Dave Skupski</cp:lastModifiedBy>
  <cp:revision>31</cp:revision>
  <dcterms:created xsi:type="dcterms:W3CDTF">2022-07-14T16:54:06Z</dcterms:created>
  <dcterms:modified xsi:type="dcterms:W3CDTF">2025-08-17T21:17:14Z</dcterms:modified>
</cp:coreProperties>
</file>